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Playfair Display Medium"/>
      <p:regular r:id="rId9"/>
      <p:bold r:id="rId10"/>
      <p:italic r:id="rId11"/>
      <p:boldItalic r:id="rId12"/>
    </p:embeddedFont>
    <p:embeddedFont>
      <p:font typeface="Playfair Display"/>
      <p:regular r:id="rId13"/>
      <p:bold r:id="rId14"/>
      <p:italic r:id="rId15"/>
      <p:boldItalic r:id="rId16"/>
    </p:embeddedFont>
    <p:embeddedFont>
      <p:font typeface="Playfair Display SemiBold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layfairDisplaySemiBold-boldItalic.fntdata"/><Relationship Id="rId11" Type="http://schemas.openxmlformats.org/officeDocument/2006/relationships/font" Target="fonts/PlayfairDisplayMedium-italic.fntdata"/><Relationship Id="rId10" Type="http://schemas.openxmlformats.org/officeDocument/2006/relationships/font" Target="fonts/PlayfairDisplayMedium-bold.fntdata"/><Relationship Id="rId13" Type="http://schemas.openxmlformats.org/officeDocument/2006/relationships/font" Target="fonts/PlayfairDisplay-regular.fntdata"/><Relationship Id="rId12" Type="http://schemas.openxmlformats.org/officeDocument/2006/relationships/font" Target="fonts/PlayfairDisplayMedium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Medium-regular.fntdata"/><Relationship Id="rId15" Type="http://schemas.openxmlformats.org/officeDocument/2006/relationships/font" Target="fonts/PlayfairDisplay-italic.fntdata"/><Relationship Id="rId14" Type="http://schemas.openxmlformats.org/officeDocument/2006/relationships/font" Target="fonts/PlayfairDisplay-bold.fntdata"/><Relationship Id="rId17" Type="http://schemas.openxmlformats.org/officeDocument/2006/relationships/font" Target="fonts/PlayfairDisplaySemiBold-regular.fntdata"/><Relationship Id="rId16" Type="http://schemas.openxmlformats.org/officeDocument/2006/relationships/font" Target="fonts/PlayfairDispl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layfairDisplaySemiBold-italic.fntdata"/><Relationship Id="rId6" Type="http://schemas.openxmlformats.org/officeDocument/2006/relationships/slide" Target="slides/slide1.xml"/><Relationship Id="rId18" Type="http://schemas.openxmlformats.org/officeDocument/2006/relationships/font" Target="fonts/PlayfairDisplaySemiBol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770" y="685800"/>
            <a:ext cx="242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0a4bc542_0_84:notes"/>
          <p:cNvSpPr/>
          <p:nvPr>
            <p:ph idx="2" type="sldImg"/>
          </p:nvPr>
        </p:nvSpPr>
        <p:spPr>
          <a:xfrm>
            <a:off x="2217747" y="685800"/>
            <a:ext cx="242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0a4bc542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ed0a4bc542_0_139:notes"/>
          <p:cNvSpPr/>
          <p:nvPr>
            <p:ph idx="2" type="sldImg"/>
          </p:nvPr>
        </p:nvSpPr>
        <p:spPr>
          <a:xfrm>
            <a:off x="2217747" y="685800"/>
            <a:ext cx="242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ed0a4bc542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ed0a4bc542_0_170:notes"/>
          <p:cNvSpPr/>
          <p:nvPr>
            <p:ph idx="2" type="sldImg"/>
          </p:nvPr>
        </p:nvSpPr>
        <p:spPr>
          <a:xfrm>
            <a:off x="2217747" y="685800"/>
            <a:ext cx="242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ed0a4bc542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592" y="1547981"/>
            <a:ext cx="7041300" cy="426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585" y="5892181"/>
            <a:ext cx="7041300" cy="16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585" y="2299648"/>
            <a:ext cx="7041300" cy="408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585" y="6553515"/>
            <a:ext cx="7041300" cy="27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585" y="4471644"/>
            <a:ext cx="7041300" cy="175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585" y="925212"/>
            <a:ext cx="7041300" cy="11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585" y="2396010"/>
            <a:ext cx="7041300" cy="71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585" y="925212"/>
            <a:ext cx="7041300" cy="11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585" y="2396010"/>
            <a:ext cx="3305400" cy="71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3442" y="2396010"/>
            <a:ext cx="3305400" cy="71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585" y="925212"/>
            <a:ext cx="7041300" cy="11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585" y="1155099"/>
            <a:ext cx="2320500" cy="157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585" y="2888996"/>
            <a:ext cx="2320500" cy="66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137" y="935867"/>
            <a:ext cx="5262300" cy="850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78250" y="-260"/>
            <a:ext cx="3778200" cy="1069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406" y="2563786"/>
            <a:ext cx="3342900" cy="308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406" y="5827628"/>
            <a:ext cx="3342900" cy="25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1948" y="1505361"/>
            <a:ext cx="3171000" cy="768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585" y="8795418"/>
            <a:ext cx="49572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585" y="925212"/>
            <a:ext cx="70413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585" y="2396010"/>
            <a:ext cx="7041300" cy="7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1545" y="9694885"/>
            <a:ext cx="453300" cy="81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0" Type="http://schemas.openxmlformats.org/officeDocument/2006/relationships/image" Target="../media/image5.png"/><Relationship Id="rId9" Type="http://schemas.openxmlformats.org/officeDocument/2006/relationships/hyperlink" Target="http://neil@neil.marketing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7.png"/><Relationship Id="rId7" Type="http://schemas.openxmlformats.org/officeDocument/2006/relationships/image" Target="../media/image2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402" y="1934253"/>
            <a:ext cx="297050" cy="2970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634758" y="1982023"/>
            <a:ext cx="538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Setup</a:t>
            </a:r>
            <a:endParaRPr sz="1600">
              <a:latin typeface="Playfair Display SemiBold"/>
              <a:ea typeface="Playfair Display SemiBold"/>
              <a:cs typeface="Playfair Display SemiBold"/>
              <a:sym typeface="Playfair Display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93403" y="2383950"/>
            <a:ext cx="6218700" cy="79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01. Strategic Clarity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Are you certain about the strategic bets you're making?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02. Product-Market Alignment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Have you achieved product-market fit?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03. Brand Storytelling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Do you effectively communicate your brand's story?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04. Brand Storytelling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Is your mission, vision, and values distinctly established?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05. Market Segmentation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Have you accurately narrowed down your market segment?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06. Target Audience Understanding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Are your Ideal Customer Profile (ICP) and personas 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meticulously documented?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07. Market Positioning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Are you certain about the strategic bets you're making?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08. Brand Definition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Is your brand clearly and compellingly defined?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09. Team Alignment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Is there alignment within your team on mission and goals?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10. Financial Alignment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Does your budget reflect and support your business goals?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11. Performance Metrics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Have you identified the key metrics to gauge your success?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Do these metrics sync with your overarching business goals?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Are they representative of your pivotal growth channels?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Is there a balanced mix of short-term and long-term metrics?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498658" y="1932650"/>
            <a:ext cx="38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Yes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014863" y="1932650"/>
            <a:ext cx="23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No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2391600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3068992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3732895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4396798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4994183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5591543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6425218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7140743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7856268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8502618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8650" y="9148968"/>
            <a:ext cx="795275" cy="2891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0" name="Google Shape;70;p13"/>
          <p:cNvGrpSpPr/>
          <p:nvPr/>
        </p:nvGrpSpPr>
        <p:grpSpPr>
          <a:xfrm>
            <a:off x="0" y="10441675"/>
            <a:ext cx="7556500" cy="254000"/>
            <a:chOff x="0" y="10441675"/>
            <a:chExt cx="7556500" cy="254000"/>
          </a:xfrm>
        </p:grpSpPr>
        <p:pic>
          <p:nvPicPr>
            <p:cNvPr id="71" name="Google Shape;71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0" y="10441675"/>
              <a:ext cx="7556500" cy="254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2" name="Google Shape;72;p13"/>
            <p:cNvSpPr txBox="1"/>
            <p:nvPr/>
          </p:nvSpPr>
          <p:spPr>
            <a:xfrm>
              <a:off x="193396" y="10476275"/>
              <a:ext cx="599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01  |  03</a:t>
              </a:r>
              <a:endParaRPr sz="1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3508403" y="10476275"/>
              <a:ext cx="3785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Neil Marketing 2024- All rights reserved ©️</a:t>
              </a:r>
              <a:endParaRPr sz="1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0" y="0"/>
            <a:ext cx="7556500" cy="1689100"/>
            <a:chOff x="0" y="0"/>
            <a:chExt cx="7556500" cy="1689100"/>
          </a:xfrm>
        </p:grpSpPr>
        <p:pic>
          <p:nvPicPr>
            <p:cNvPr id="75" name="Google Shape;75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0" y="0"/>
              <a:ext cx="7556500" cy="1689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" name="Google Shape;76;p13"/>
            <p:cNvSpPr txBox="1"/>
            <p:nvPr/>
          </p:nvSpPr>
          <p:spPr>
            <a:xfrm>
              <a:off x="250746" y="885892"/>
              <a:ext cx="64143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dk1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How do I know if Outcome Marketing is for me?</a:t>
              </a:r>
              <a:endParaRPr sz="1900">
                <a:solidFill>
                  <a:schemeClr val="dk1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250746" y="1257805"/>
              <a:ext cx="6503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Stop doing random acts of marketing and answer these questions with Yes or No.</a:t>
              </a:r>
              <a:endParaRPr sz="1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/>
          <p:nvPr/>
        </p:nvSpPr>
        <p:spPr>
          <a:xfrm>
            <a:off x="193399" y="2383950"/>
            <a:ext cx="6167700" cy="68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12. Alignment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Is your team aligned with your goals and budget?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13. Data Management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Is your prospect and customer data systematically organized?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14. Lead Management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How do you intend to nurture leads?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15. Technology &amp; Automation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- Which tools form your MarTech stack?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- Are your CRM and CSM systems effectively integrated?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- Which processes have you decided to automate?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16. Team Structure &amp; Understanding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- Who comprises your team?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- How is your team structured and designed to operate?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- Does everyone comprehend your Go-to-Market (GTM) motions?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17. Content &amp; Messaging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Do you have a consistent content creation process?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Which conversations are crucial for you to lead?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How do you plan to use different channels to communicate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your story?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Does your website effectively narrate your story and generate leads?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18. Events &amp; Engagement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What's your overarching events strategy?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Are you participating in national industry events?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What about regional conferences or local customer gatherings?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How are you leveraging digital events?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83" name="Google Shape;8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386" y="1934231"/>
            <a:ext cx="297050" cy="2970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4" name="Google Shape;84;p14"/>
          <p:cNvGrpSpPr/>
          <p:nvPr/>
        </p:nvGrpSpPr>
        <p:grpSpPr>
          <a:xfrm>
            <a:off x="0" y="0"/>
            <a:ext cx="7556500" cy="1689100"/>
            <a:chOff x="0" y="0"/>
            <a:chExt cx="7556500" cy="1689100"/>
          </a:xfrm>
        </p:grpSpPr>
        <p:pic>
          <p:nvPicPr>
            <p:cNvPr id="85" name="Google Shape;85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0" y="0"/>
              <a:ext cx="7556500" cy="1689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Google Shape;86;p14"/>
            <p:cNvSpPr txBox="1"/>
            <p:nvPr/>
          </p:nvSpPr>
          <p:spPr>
            <a:xfrm>
              <a:off x="250746" y="885892"/>
              <a:ext cx="64143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dk1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How do I know if Outcome Marketing is for me?</a:t>
              </a:r>
              <a:endParaRPr sz="1900">
                <a:solidFill>
                  <a:schemeClr val="dk1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</p:txBody>
        </p:sp>
        <p:sp>
          <p:nvSpPr>
            <p:cNvPr id="87" name="Google Shape;87;p14"/>
            <p:cNvSpPr txBox="1"/>
            <p:nvPr/>
          </p:nvSpPr>
          <p:spPr>
            <a:xfrm>
              <a:off x="250746" y="1257805"/>
              <a:ext cx="6503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Stop doing random acts of marketing and answer these questions with Yes, No, or Somewhat.</a:t>
              </a:r>
              <a:endParaRPr sz="1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</p:grpSp>
      <p:pic>
        <p:nvPicPr>
          <p:cNvPr id="88" name="Google Shape;8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3402" y="1934253"/>
            <a:ext cx="297050" cy="2970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4"/>
          <p:cNvSpPr txBox="1"/>
          <p:nvPr/>
        </p:nvSpPr>
        <p:spPr>
          <a:xfrm>
            <a:off x="634738" y="1982025"/>
            <a:ext cx="1398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Execute</a:t>
            </a:r>
            <a:endParaRPr sz="1600">
              <a:latin typeface="Playfair Display SemiBold"/>
              <a:ea typeface="Playfair Display SemiBold"/>
              <a:cs typeface="Playfair Display SemiBold"/>
              <a:sym typeface="Playfair Display SemiBold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6498658" y="1932650"/>
            <a:ext cx="38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Yes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7014863" y="1932650"/>
            <a:ext cx="23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No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92" name="Google Shape;92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98650" y="2383950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98650" y="3068992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98650" y="3732895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98650" y="4396798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98650" y="5346706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98650" y="6412806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98650" y="8020493"/>
            <a:ext cx="795275" cy="2891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9" name="Google Shape;99;p14"/>
          <p:cNvGrpSpPr/>
          <p:nvPr/>
        </p:nvGrpSpPr>
        <p:grpSpPr>
          <a:xfrm>
            <a:off x="0" y="10441675"/>
            <a:ext cx="7556500" cy="254000"/>
            <a:chOff x="0" y="10441675"/>
            <a:chExt cx="7556500" cy="254000"/>
          </a:xfrm>
        </p:grpSpPr>
        <p:pic>
          <p:nvPicPr>
            <p:cNvPr id="100" name="Google Shape;100;p1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0" y="10441675"/>
              <a:ext cx="7556500" cy="254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" name="Google Shape;101;p14"/>
            <p:cNvSpPr txBox="1"/>
            <p:nvPr/>
          </p:nvSpPr>
          <p:spPr>
            <a:xfrm>
              <a:off x="193396" y="10476275"/>
              <a:ext cx="599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02  |  03</a:t>
              </a:r>
              <a:endParaRPr sz="1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02" name="Google Shape;102;p14"/>
            <p:cNvSpPr txBox="1"/>
            <p:nvPr/>
          </p:nvSpPr>
          <p:spPr>
            <a:xfrm>
              <a:off x="3508403" y="10476275"/>
              <a:ext cx="3785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Neil Marketing 2024- All rights reserved ©️</a:t>
              </a:r>
              <a:endParaRPr sz="1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150" y="8608900"/>
            <a:ext cx="7114201" cy="1762522"/>
          </a:xfrm>
          <a:prstGeom prst="rect">
            <a:avLst/>
          </a:prstGeom>
          <a:solidFill>
            <a:srgbClr val="E6E6FE"/>
          </a:solidFill>
          <a:ln>
            <a:noFill/>
          </a:ln>
        </p:spPr>
      </p:pic>
      <p:grpSp>
        <p:nvGrpSpPr>
          <p:cNvPr id="108" name="Google Shape;108;p15"/>
          <p:cNvGrpSpPr/>
          <p:nvPr/>
        </p:nvGrpSpPr>
        <p:grpSpPr>
          <a:xfrm>
            <a:off x="0" y="0"/>
            <a:ext cx="7556500" cy="1689100"/>
            <a:chOff x="0" y="0"/>
            <a:chExt cx="7556500" cy="1689100"/>
          </a:xfrm>
        </p:grpSpPr>
        <p:pic>
          <p:nvPicPr>
            <p:cNvPr id="109" name="Google Shape;109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0" y="0"/>
              <a:ext cx="7556500" cy="1689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0" name="Google Shape;110;p15"/>
            <p:cNvSpPr txBox="1"/>
            <p:nvPr/>
          </p:nvSpPr>
          <p:spPr>
            <a:xfrm>
              <a:off x="250746" y="885892"/>
              <a:ext cx="64143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dk1"/>
                  </a:solidFill>
                  <a:latin typeface="Playfair Display Medium"/>
                  <a:ea typeface="Playfair Display Medium"/>
                  <a:cs typeface="Playfair Display Medium"/>
                  <a:sym typeface="Playfair Display Medium"/>
                </a:rPr>
                <a:t>How do I know if Outcome Marketing is for me?</a:t>
              </a:r>
              <a:endParaRPr sz="1900">
                <a:solidFill>
                  <a:schemeClr val="dk1"/>
                </a:solidFill>
                <a:latin typeface="Playfair Display Medium"/>
                <a:ea typeface="Playfair Display Medium"/>
                <a:cs typeface="Playfair Display Medium"/>
                <a:sym typeface="Playfair Display Medium"/>
              </a:endParaRPr>
            </a:p>
          </p:txBody>
        </p:sp>
        <p:sp>
          <p:nvSpPr>
            <p:cNvPr id="111" name="Google Shape;111;p15"/>
            <p:cNvSpPr txBox="1"/>
            <p:nvPr/>
          </p:nvSpPr>
          <p:spPr>
            <a:xfrm>
              <a:off x="250746" y="1257805"/>
              <a:ext cx="6503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Stop doing random acts of marketing and answer these questions with Yes, No, or Somewhat.</a:t>
              </a:r>
              <a:endParaRPr sz="1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</p:grpSp>
      <p:sp>
        <p:nvSpPr>
          <p:cNvPr id="112" name="Google Shape;112;p15"/>
          <p:cNvSpPr txBox="1"/>
          <p:nvPr/>
        </p:nvSpPr>
        <p:spPr>
          <a:xfrm>
            <a:off x="193400" y="2361525"/>
            <a:ext cx="6305400" cy="60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19. Product Marketing Efficiency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Is your product marketing function optimized and effective?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20. Pricing Strategy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Have you developed a pricing model that's both consistent and compelling to your target audience?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21. Product Launch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Are your product launch capabilities detailed, repeatable, and robust?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22. Competitive Intelligence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Do you possess in-depth knowledge about your competitors' 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strategies and offerings?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layfair Display"/>
                <a:ea typeface="Playfair Display"/>
                <a:cs typeface="Playfair Display"/>
                <a:sym typeface="Playfair Display"/>
              </a:rPr>
              <a:t>23. Customer &amp; Community Engagement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layfair Display"/>
                <a:ea typeface="Playfair Display"/>
                <a:cs typeface="Playfair Display"/>
                <a:sym typeface="Playfair Display"/>
              </a:rPr>
              <a:t>Have you established customer advocacy and community programs to bolster loyalty and referrals?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24. Partnership &amp; Sales Acceleration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Do you operate a partner program designed to expedite your sales process?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25. Sales Enablement &amp; Support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Is there a structured sales enablement process in place?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What tools are supporting your sales enablement efforts?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Do you conduct regular sales call reviews and training sessions?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- Are essential sales artifacts like sales decks, solution sheets, battle cards, and case studies readily available and updated?</a:t>
            </a:r>
            <a:endParaRPr b="1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3811905" y="4231726"/>
            <a:ext cx="2884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114" name="Google Shape;11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3380" y="1934226"/>
            <a:ext cx="297050" cy="29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5"/>
          <p:cNvSpPr txBox="1"/>
          <p:nvPr/>
        </p:nvSpPr>
        <p:spPr>
          <a:xfrm>
            <a:off x="490427" y="8949075"/>
            <a:ext cx="5350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If you answ</a:t>
            </a:r>
            <a:r>
              <a:rPr lang="en" sz="1600">
                <a:solidFill>
                  <a:schemeClr val="lt1"/>
                </a:solidFill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e</a:t>
            </a:r>
            <a:r>
              <a:rPr lang="en" sz="1600">
                <a:solidFill>
                  <a:schemeClr val="lt1"/>
                </a:solidFill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red 10 or more questions with "No", then </a:t>
            </a:r>
            <a:r>
              <a:rPr lang="en" sz="1600">
                <a:solidFill>
                  <a:srgbClr val="7B7AFC"/>
                </a:solidFill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Outcome Marketing is definitely for you. </a:t>
            </a:r>
            <a:endParaRPr sz="1600">
              <a:solidFill>
                <a:srgbClr val="7B7AFC"/>
              </a:solidFill>
              <a:latin typeface="Playfair Display SemiBold"/>
              <a:ea typeface="Playfair Display SemiBold"/>
              <a:cs typeface="Playfair Display SemiBold"/>
              <a:sym typeface="Playfair Display SemiBold"/>
            </a:endParaRPr>
          </a:p>
        </p:txBody>
      </p:sp>
      <p:pic>
        <p:nvPicPr>
          <p:cNvPr id="116" name="Google Shape;116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3386" y="1934231"/>
            <a:ext cx="297050" cy="297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93402" y="1934253"/>
            <a:ext cx="297050" cy="29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5"/>
          <p:cNvSpPr txBox="1"/>
          <p:nvPr/>
        </p:nvSpPr>
        <p:spPr>
          <a:xfrm>
            <a:off x="634738" y="1982025"/>
            <a:ext cx="1398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layfair Display SemiBold"/>
                <a:ea typeface="Playfair Display SemiBold"/>
                <a:cs typeface="Playfair Display SemiBold"/>
                <a:sym typeface="Playfair Display SemiBold"/>
              </a:rPr>
              <a:t>Scale</a:t>
            </a:r>
            <a:endParaRPr sz="1600">
              <a:latin typeface="Playfair Display SemiBold"/>
              <a:ea typeface="Playfair Display SemiBold"/>
              <a:cs typeface="Playfair Display SemiBold"/>
              <a:sym typeface="Playfair Display SemiBold"/>
            </a:endParaRPr>
          </a:p>
        </p:txBody>
      </p:sp>
      <p:sp>
        <p:nvSpPr>
          <p:cNvPr id="119" name="Google Shape;119;p15"/>
          <p:cNvSpPr txBox="1"/>
          <p:nvPr/>
        </p:nvSpPr>
        <p:spPr>
          <a:xfrm>
            <a:off x="6498658" y="1932650"/>
            <a:ext cx="388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Yes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20" name="Google Shape;120;p15"/>
          <p:cNvSpPr txBox="1"/>
          <p:nvPr/>
        </p:nvSpPr>
        <p:spPr>
          <a:xfrm>
            <a:off x="7014863" y="1932650"/>
            <a:ext cx="23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No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121" name="Google Shape;121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98650" y="2383950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98650" y="3068992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98650" y="3802510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98650" y="4590756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98650" y="5378993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98650" y="6254118"/>
            <a:ext cx="795275" cy="28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98650" y="6955493"/>
            <a:ext cx="795275" cy="289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5"/>
          <p:cNvSpPr txBox="1"/>
          <p:nvPr/>
        </p:nvSpPr>
        <p:spPr>
          <a:xfrm>
            <a:off x="490427" y="9682600"/>
            <a:ext cx="5350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lt1"/>
                </a:solidFill>
                <a:latin typeface="Playfair Display SemiBold"/>
                <a:ea typeface="Playfair Display SemiBold"/>
                <a:cs typeface="Playfair Display SemiBold"/>
                <a:sym typeface="Playfair Display SemiBold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Book a consultation</a:t>
            </a:r>
            <a:endParaRPr sz="1600">
              <a:solidFill>
                <a:schemeClr val="lt1"/>
              </a:solidFill>
              <a:latin typeface="Playfair Display SemiBold"/>
              <a:ea typeface="Playfair Display SemiBold"/>
              <a:cs typeface="Playfair Display SemiBold"/>
              <a:sym typeface="Playfair Display SemiBold"/>
            </a:endParaRPr>
          </a:p>
        </p:txBody>
      </p:sp>
      <p:grpSp>
        <p:nvGrpSpPr>
          <p:cNvPr id="129" name="Google Shape;129;p15"/>
          <p:cNvGrpSpPr/>
          <p:nvPr/>
        </p:nvGrpSpPr>
        <p:grpSpPr>
          <a:xfrm>
            <a:off x="0" y="10441675"/>
            <a:ext cx="7556500" cy="254000"/>
            <a:chOff x="0" y="10441675"/>
            <a:chExt cx="7556500" cy="254000"/>
          </a:xfrm>
        </p:grpSpPr>
        <p:pic>
          <p:nvPicPr>
            <p:cNvPr id="130" name="Google Shape;130;p15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0" y="10441675"/>
              <a:ext cx="7556500" cy="254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Google Shape;131;p15"/>
            <p:cNvSpPr txBox="1"/>
            <p:nvPr/>
          </p:nvSpPr>
          <p:spPr>
            <a:xfrm>
              <a:off x="193396" y="10476275"/>
              <a:ext cx="599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03  |  03</a:t>
              </a:r>
              <a:endParaRPr sz="1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sp>
          <p:nvSpPr>
            <p:cNvPr id="132" name="Google Shape;132;p15"/>
            <p:cNvSpPr txBox="1"/>
            <p:nvPr/>
          </p:nvSpPr>
          <p:spPr>
            <a:xfrm>
              <a:off x="3508403" y="10476275"/>
              <a:ext cx="3785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Neil Marketing 2024- All rights reserved ©️</a:t>
              </a:r>
              <a:endParaRPr sz="1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